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
  </p:notesMasterIdLst>
  <p:handoutMasterIdLst>
    <p:handoutMasterId r:id="rId11"/>
  </p:handoutMasterIdLst>
  <p:sldIdLst>
    <p:sldId id="262" r:id="rId2"/>
    <p:sldId id="277" r:id="rId3"/>
    <p:sldId id="280" r:id="rId4"/>
    <p:sldId id="276" r:id="rId5"/>
    <p:sldId id="285" r:id="rId6"/>
    <p:sldId id="284" r:id="rId7"/>
    <p:sldId id="283" r:id="rId8"/>
    <p:sldId id="281"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 id="2" name="PEITING SUN" initials="PS" lastIdx="1" clrIdx="1">
    <p:extLst>
      <p:ext uri="{19B8F6BF-5375-455C-9EA6-DF929625EA0E}">
        <p15:presenceInfo xmlns:p15="http://schemas.microsoft.com/office/powerpoint/2012/main" userId="8a976b817d3897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98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showGuides="1">
      <p:cViewPr varScale="1">
        <p:scale>
          <a:sx n="112" d="100"/>
          <a:sy n="112" d="100"/>
        </p:scale>
        <p:origin x="552" y="176"/>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napToGrid="0"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X="-100000" custLinFactNeighborX="-181864" custLinFactNeighborY="-89602">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762488" cy="423532"/>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762488" cy="423532"/>
      </dsp:txXfrm>
    </dsp:sp>
    <dsp:sp modelId="{BE96879F-1209-4154-9AD9-ABCEFFA77A46}">
      <dsp:nvSpPr>
        <dsp:cNvPr id="0" name=""/>
        <dsp:cNvSpPr/>
      </dsp:nvSpPr>
      <dsp:spPr>
        <a:xfrm>
          <a:off x="0" y="445678"/>
          <a:ext cx="2762488" cy="423532"/>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445678"/>
        <a:ext cx="2762488" cy="423532"/>
      </dsp:txXfrm>
    </dsp:sp>
    <dsp:sp modelId="{C1CEDBBD-A469-4FFA-A7C8-437585776C3F}">
      <dsp:nvSpPr>
        <dsp:cNvPr id="0" name=""/>
        <dsp:cNvSpPr/>
      </dsp:nvSpPr>
      <dsp:spPr>
        <a:xfrm>
          <a:off x="0" y="890387"/>
          <a:ext cx="2762488" cy="423532"/>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890387"/>
        <a:ext cx="2762488" cy="423532"/>
      </dsp:txXfrm>
    </dsp:sp>
    <dsp:sp modelId="{71454DF0-4420-450E-8BD0-0289D1049ADF}">
      <dsp:nvSpPr>
        <dsp:cNvPr id="0" name=""/>
        <dsp:cNvSpPr/>
      </dsp:nvSpPr>
      <dsp:spPr>
        <a:xfrm>
          <a:off x="0" y="1335097"/>
          <a:ext cx="2762488" cy="42353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335097"/>
        <a:ext cx="2762488" cy="423532"/>
      </dsp:txXfrm>
    </dsp:sp>
    <dsp:sp modelId="{97CCA9A7-6BBD-489A-B619-1464B5BE4274}">
      <dsp:nvSpPr>
        <dsp:cNvPr id="0" name=""/>
        <dsp:cNvSpPr/>
      </dsp:nvSpPr>
      <dsp:spPr>
        <a:xfrm>
          <a:off x="0" y="1768244"/>
          <a:ext cx="2762488" cy="423532"/>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1768244"/>
        <a:ext cx="2762488" cy="423532"/>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6/11/20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6/11/20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6/11/20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6/11/20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6/11/20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6/11/20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6/11/20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6/11/20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6/11/20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a:xfrm>
            <a:off x="1508760" y="84474"/>
            <a:ext cx="9867477" cy="1118277"/>
          </a:xfrm>
        </p:spPr>
        <p:txBody>
          <a:bodyPr/>
          <a:lstStyle/>
          <a:p>
            <a:r>
              <a:rPr lang="en-AU" dirty="0"/>
              <a:t>Goal 1: 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08760" y="1417637"/>
            <a:ext cx="9867477" cy="5262563"/>
          </a:xfrm>
        </p:spPr>
        <p:txBody>
          <a:bodyPr/>
          <a:lstStyle/>
          <a:p>
            <a:r>
              <a:rPr lang="en-AU" sz="2000" dirty="0"/>
              <a:t>Parsons puzzle is designed to support learning of syntax and logic </a:t>
            </a:r>
            <a:r>
              <a:rPr lang="en-IN" sz="2000" dirty="0"/>
              <a:t>by teaching problem solving through algorithmic thinking and visualization. </a:t>
            </a:r>
          </a:p>
          <a:p>
            <a:r>
              <a:rPr lang="en-IN" sz="2000" dirty="0"/>
              <a:t>Parsons puzzle is </a:t>
            </a:r>
            <a:r>
              <a:rPr lang="en-US" sz="2000" dirty="0"/>
              <a:t>user interactive and engaging. It helps in implementing theory into practical implementation. It reduces time and effort of students to get deeper understanding</a:t>
            </a:r>
            <a:endParaRPr lang="en-AU" sz="2000" dirty="0"/>
          </a:p>
          <a:p>
            <a:r>
              <a:rPr lang="en-AU" sz="2000" dirty="0"/>
              <a:t>Integration is done to store the data of student attempts(track students progress)</a:t>
            </a:r>
          </a:p>
          <a:p>
            <a:pPr marL="0" indent="0">
              <a:buNone/>
            </a:pPr>
            <a:endParaRPr lang="en-AU" dirty="0"/>
          </a:p>
        </p:txBody>
      </p:sp>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1724037706"/>
              </p:ext>
            </p:extLst>
          </p:nvPr>
        </p:nvGraphicFramePr>
        <p:xfrm>
          <a:off x="5560391" y="3856393"/>
          <a:ext cx="2762488" cy="2204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524918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731114" y="5249186"/>
            <a:ext cx="1147348" cy="697467"/>
            <a:chOff x="1149001" y="173263"/>
            <a:chExt cx="1147348" cy="69130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149001" y="20855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6" name="Rectangle 65">
            <a:extLst>
              <a:ext uri="{FF2B5EF4-FFF2-40B4-BE49-F238E27FC236}">
                <a16:creationId xmlns:a16="http://schemas.microsoft.com/office/drawing/2014/main" id="{6DF8A518-68B9-492B-A590-83D14FB34372}"/>
              </a:ext>
            </a:extLst>
          </p:cNvPr>
          <p:cNvSpPr/>
          <p:nvPr/>
        </p:nvSpPr>
        <p:spPr>
          <a:xfrm>
            <a:off x="5440443" y="6144149"/>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13749" y="6144149"/>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pic>
        <p:nvPicPr>
          <p:cNvPr id="16" name="Picture 15">
            <a:extLst>
              <a:ext uri="{FF2B5EF4-FFF2-40B4-BE49-F238E27FC236}">
                <a16:creationId xmlns:a16="http://schemas.microsoft.com/office/drawing/2014/main" id="{FF71A8C9-10A2-E24C-98B0-421D78FDB346}"/>
              </a:ext>
            </a:extLst>
          </p:cNvPr>
          <p:cNvPicPr>
            <a:picLocks noChangeAspect="1"/>
          </p:cNvPicPr>
          <p:nvPr/>
        </p:nvPicPr>
        <p:blipFill rotWithShape="1">
          <a:blip r:embed="rId7"/>
          <a:srcRect l="33458" t="30045" r="29323" b="19542"/>
          <a:stretch/>
        </p:blipFill>
        <p:spPr>
          <a:xfrm>
            <a:off x="1615857" y="3762469"/>
            <a:ext cx="3672355" cy="2933659"/>
          </a:xfrm>
          <a:prstGeom prst="rect">
            <a:avLst/>
          </a:prstGeom>
        </p:spPr>
      </p:pic>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a:xfrm>
            <a:off x="1499335" y="350103"/>
            <a:ext cx="9782801" cy="1239837"/>
          </a:xfrm>
        </p:spPr>
        <p:txBody>
          <a:bodyPr/>
          <a:lstStyle/>
          <a:p>
            <a:r>
              <a:rPr lang="en-AU" dirty="0"/>
              <a:t>Goal 2: 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MyUni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97184" y="900463"/>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dirty="0">
                      <a:solidFill>
                        <a:srgbClr val="000000"/>
                      </a:solidFill>
                      <a:latin typeface="Calibri" panose="020F0502020204030204" pitchFamily="34" charset="0"/>
                      <a:ea typeface="DengXian" panose="020B0503020204020204" pitchFamily="2" charset="-122"/>
                      <a:cs typeface="Times New Roman" panose="02020603050405020304" pitchFamily="18" charset="0"/>
                    </a:rPr>
                    <a:t>Grades</a:t>
                  </a:r>
                  <a:endParaRPr lang="en-AU" sz="1200" dirty="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C66F-D02E-B147-8544-0DC6F77AB857}"/>
              </a:ext>
            </a:extLst>
          </p:cNvPr>
          <p:cNvSpPr>
            <a:spLocks noGrp="1"/>
          </p:cNvSpPr>
          <p:nvPr>
            <p:ph type="title"/>
          </p:nvPr>
        </p:nvSpPr>
        <p:spPr/>
        <p:txBody>
          <a:bodyPr/>
          <a:lstStyle/>
          <a:p>
            <a:r>
              <a:rPr lang="en-US" dirty="0"/>
              <a:t>Goal 3: Demo</a:t>
            </a:r>
          </a:p>
        </p:txBody>
      </p:sp>
      <p:sp>
        <p:nvSpPr>
          <p:cNvPr id="3" name="Content Placeholder 2">
            <a:extLst>
              <a:ext uri="{FF2B5EF4-FFF2-40B4-BE49-F238E27FC236}">
                <a16:creationId xmlns:a16="http://schemas.microsoft.com/office/drawing/2014/main" id="{AF3CC4FC-BA78-3B4A-9811-651D36EE26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524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pic>
        <p:nvPicPr>
          <p:cNvPr id="29" name="Picture 2" descr="Document, extension, file, javascript, js, type icon">
            <a:extLst>
              <a:ext uri="{FF2B5EF4-FFF2-40B4-BE49-F238E27FC236}">
                <a16:creationId xmlns:a16="http://schemas.microsoft.com/office/drawing/2014/main" id="{0A84FF96-B311-4449-A589-C5C02B1DC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680" y="4503540"/>
            <a:ext cx="1033146" cy="100189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4B199AA7-1E68-4AD3-8BFE-1F3BC4406A6D}"/>
              </a:ext>
            </a:extLst>
          </p:cNvPr>
          <p:cNvGrpSpPr/>
          <p:nvPr/>
        </p:nvGrpSpPr>
        <p:grpSpPr>
          <a:xfrm>
            <a:off x="2414894" y="4788363"/>
            <a:ext cx="4409330" cy="757130"/>
            <a:chOff x="2414894" y="4788363"/>
            <a:chExt cx="4409330" cy="757130"/>
          </a:xfrm>
        </p:grpSpPr>
        <p:sp>
          <p:nvSpPr>
            <p:cNvPr id="28" name="TextBox 27">
              <a:extLst>
                <a:ext uri="{FF2B5EF4-FFF2-40B4-BE49-F238E27FC236}">
                  <a16:creationId xmlns:a16="http://schemas.microsoft.com/office/drawing/2014/main" id="{F7275B87-8902-4915-8824-8979319DF773}"/>
                </a:ext>
              </a:extLst>
            </p:cNvPr>
            <p:cNvSpPr txBox="1"/>
            <p:nvPr/>
          </p:nvSpPr>
          <p:spPr>
            <a:xfrm>
              <a:off x="2414894" y="4788363"/>
              <a:ext cx="2610680" cy="757130"/>
            </a:xfrm>
            <a:prstGeom prst="rect">
              <a:avLst/>
            </a:prstGeom>
            <a:noFill/>
            <a:ln w="38100">
              <a:solidFill>
                <a:schemeClr val="accent6"/>
              </a:solidFill>
            </a:ln>
          </p:spPr>
          <p:txBody>
            <a:bodyPr wrap="square" rtlCol="0">
              <a:spAutoFit/>
            </a:bodyPr>
            <a:lstStyle/>
            <a:p>
              <a:pPr algn="ctr">
                <a:lnSpc>
                  <a:spcPct val="90000"/>
                </a:lnSpc>
              </a:pPr>
              <a:r>
                <a:rPr lang="en-US" altLang="zh-CN" sz="2400" b="1" dirty="0">
                  <a:solidFill>
                    <a:schemeClr val="accent6">
                      <a:lumMod val="20000"/>
                      <a:lumOff val="80000"/>
                    </a:schemeClr>
                  </a:solidFill>
                </a:rPr>
                <a:t>Customized H5P Content Type</a:t>
              </a:r>
            </a:p>
          </p:txBody>
        </p:sp>
        <p:cxnSp>
          <p:nvCxnSpPr>
            <p:cNvPr id="22" name="Straight Arrow Connector 21">
              <a:extLst>
                <a:ext uri="{FF2B5EF4-FFF2-40B4-BE49-F238E27FC236}">
                  <a16:creationId xmlns:a16="http://schemas.microsoft.com/office/drawing/2014/main" id="{41BD78FD-5190-480C-A8A5-761F5B693F29}"/>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BE5C3098-6BF0-4D5D-B9E9-627F0F5B7332}"/>
              </a:ext>
            </a:extLst>
          </p:cNvPr>
          <p:cNvSpPr txBox="1"/>
          <p:nvPr/>
        </p:nvSpPr>
        <p:spPr>
          <a:xfrm>
            <a:off x="5508649" y="560225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spTree>
    <p:extLst>
      <p:ext uri="{BB962C8B-B14F-4D97-AF65-F5344CB8AC3E}">
        <p14:creationId xmlns:p14="http://schemas.microsoft.com/office/powerpoint/2010/main" val="31957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a:xfrm>
            <a:off x="910305" y="-58554"/>
            <a:ext cx="9782801" cy="1239837"/>
          </a:xfrm>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29690" y="1097908"/>
            <a:ext cx="9782801" cy="502782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grpSp>
        <p:nvGrpSpPr>
          <p:cNvPr id="94" name="Group 93">
            <a:extLst>
              <a:ext uri="{FF2B5EF4-FFF2-40B4-BE49-F238E27FC236}">
                <a16:creationId xmlns:a16="http://schemas.microsoft.com/office/drawing/2014/main" id="{9EB7F245-37E8-4EE8-8BF7-0158D4547A6B}"/>
              </a:ext>
            </a:extLst>
          </p:cNvPr>
          <p:cNvGrpSpPr/>
          <p:nvPr/>
        </p:nvGrpSpPr>
        <p:grpSpPr>
          <a:xfrm>
            <a:off x="5508649" y="4503540"/>
            <a:ext cx="3386297" cy="1689646"/>
            <a:chOff x="2148809" y="3055470"/>
            <a:chExt cx="3386297" cy="1689646"/>
          </a:xfrm>
        </p:grpSpPr>
        <p:pic>
          <p:nvPicPr>
            <p:cNvPr id="92" name="Picture 2" descr="Document, extension, file, javascript, js, type icon">
              <a:extLst>
                <a:ext uri="{FF2B5EF4-FFF2-40B4-BE49-F238E27FC236}">
                  <a16:creationId xmlns:a16="http://schemas.microsoft.com/office/drawing/2014/main" id="{0EC01B63-302F-4BA2-9A98-182D485CB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840" y="3055470"/>
              <a:ext cx="1033146" cy="1001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DAF576-D35D-4687-9325-ACD18A965002}"/>
                </a:ext>
              </a:extLst>
            </p:cNvPr>
            <p:cNvSpPr txBox="1"/>
            <p:nvPr/>
          </p:nvSpPr>
          <p:spPr>
            <a:xfrm>
              <a:off x="2148809" y="415418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grpSp>
      <p:grpSp>
        <p:nvGrpSpPr>
          <p:cNvPr id="3" name="Group 2">
            <a:extLst>
              <a:ext uri="{FF2B5EF4-FFF2-40B4-BE49-F238E27FC236}">
                <a16:creationId xmlns:a16="http://schemas.microsoft.com/office/drawing/2014/main" id="{C054CC5A-849A-4FF5-AD53-2AF9B83DAC8D}"/>
              </a:ext>
            </a:extLst>
          </p:cNvPr>
          <p:cNvGrpSpPr/>
          <p:nvPr/>
        </p:nvGrpSpPr>
        <p:grpSpPr>
          <a:xfrm>
            <a:off x="910305" y="791927"/>
            <a:ext cx="10421912" cy="5952914"/>
            <a:chOff x="910305" y="791927"/>
            <a:chExt cx="10421912" cy="5952914"/>
          </a:xfrm>
        </p:grpSpPr>
        <p:grpSp>
          <p:nvGrpSpPr>
            <p:cNvPr id="156" name="Group 155">
              <a:extLst>
                <a:ext uri="{FF2B5EF4-FFF2-40B4-BE49-F238E27FC236}">
                  <a16:creationId xmlns:a16="http://schemas.microsoft.com/office/drawing/2014/main" id="{42BDD70C-F150-449A-8D3F-F593646E49A8}"/>
                </a:ext>
              </a:extLst>
            </p:cNvPr>
            <p:cNvGrpSpPr/>
            <p:nvPr/>
          </p:nvGrpSpPr>
          <p:grpSpPr>
            <a:xfrm>
              <a:off x="7752109" y="1117225"/>
              <a:ext cx="3580108" cy="2197626"/>
              <a:chOff x="7572830" y="1177638"/>
              <a:chExt cx="3580108" cy="2197626"/>
            </a:xfrm>
          </p:grpSpPr>
          <p:cxnSp>
            <p:nvCxnSpPr>
              <p:cNvPr id="108" name="Straight Arrow Connector 107">
                <a:extLst>
                  <a:ext uri="{FF2B5EF4-FFF2-40B4-BE49-F238E27FC236}">
                    <a16:creationId xmlns:a16="http://schemas.microsoft.com/office/drawing/2014/main" id="{A5267F65-02FC-48C8-86E5-DCF0A3F8ADBD}"/>
                  </a:ext>
                </a:extLst>
              </p:cNvPr>
              <p:cNvCxnSpPr>
                <a:cxnSpLocks/>
                <a:stCxn id="107" idx="1"/>
                <a:endCxn id="3076" idx="3"/>
              </p:cNvCxnSpPr>
              <p:nvPr/>
            </p:nvCxnSpPr>
            <p:spPr>
              <a:xfrm flipH="1" flipV="1">
                <a:off x="7572830" y="2421112"/>
                <a:ext cx="1191339" cy="52637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nvGrpSpPr>
              <p:cNvPr id="154" name="Group 153">
                <a:extLst>
                  <a:ext uri="{FF2B5EF4-FFF2-40B4-BE49-F238E27FC236}">
                    <a16:creationId xmlns:a16="http://schemas.microsoft.com/office/drawing/2014/main" id="{ADD53498-E1F4-432E-BFC6-C8EFA27F56A8}"/>
                  </a:ext>
                </a:extLst>
              </p:cNvPr>
              <p:cNvGrpSpPr/>
              <p:nvPr/>
            </p:nvGrpSpPr>
            <p:grpSpPr>
              <a:xfrm>
                <a:off x="7572830" y="1177638"/>
                <a:ext cx="3580108" cy="2197626"/>
                <a:chOff x="7571903" y="1184495"/>
                <a:chExt cx="3580108" cy="2197626"/>
              </a:xfrm>
            </p:grpSpPr>
            <p:grpSp>
              <p:nvGrpSpPr>
                <p:cNvPr id="153" name="Group 152">
                  <a:extLst>
                    <a:ext uri="{FF2B5EF4-FFF2-40B4-BE49-F238E27FC236}">
                      <a16:creationId xmlns:a16="http://schemas.microsoft.com/office/drawing/2014/main" id="{DA34670C-7C38-49CE-AD41-755665B2066E}"/>
                    </a:ext>
                  </a:extLst>
                </p:cNvPr>
                <p:cNvGrpSpPr/>
                <p:nvPr/>
              </p:nvGrpSpPr>
              <p:grpSpPr>
                <a:xfrm>
                  <a:off x="7571903" y="1189071"/>
                  <a:ext cx="1939317" cy="2087640"/>
                  <a:chOff x="7571903" y="1189071"/>
                  <a:chExt cx="1939317" cy="2087640"/>
                </a:xfrm>
              </p:grpSpPr>
              <p:grpSp>
                <p:nvGrpSpPr>
                  <p:cNvPr id="101" name="Group 100">
                    <a:extLst>
                      <a:ext uri="{FF2B5EF4-FFF2-40B4-BE49-F238E27FC236}">
                        <a16:creationId xmlns:a16="http://schemas.microsoft.com/office/drawing/2014/main" id="{55E9F766-D788-4A2E-BC95-C568037DE1AF}"/>
                      </a:ext>
                    </a:extLst>
                  </p:cNvPr>
                  <p:cNvGrpSpPr/>
                  <p:nvPr/>
                </p:nvGrpSpPr>
                <p:grpSpPr>
                  <a:xfrm>
                    <a:off x="8700026" y="1189071"/>
                    <a:ext cx="780925" cy="747978"/>
                    <a:chOff x="8803243" y="1150084"/>
                    <a:chExt cx="780925" cy="747978"/>
                  </a:xfrm>
                </p:grpSpPr>
                <p:pic>
                  <p:nvPicPr>
                    <p:cNvPr id="3078" name="Picture 6" descr="Folders Free PNG Image | PNG All">
                      <a:extLst>
                        <a:ext uri="{FF2B5EF4-FFF2-40B4-BE49-F238E27FC236}">
                          <a16:creationId xmlns:a16="http://schemas.microsoft.com/office/drawing/2014/main" id="{1F784E3F-C004-4C59-8DAF-B986E591C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43" y="1150084"/>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6407C1D-12D3-44F5-96D6-E840AD177C76}"/>
                        </a:ext>
                      </a:extLst>
                    </p:cNvPr>
                    <p:cNvSpPr txBox="1"/>
                    <p:nvPr/>
                  </p:nvSpPr>
                  <p:spPr>
                    <a:xfrm>
                      <a:off x="8836190" y="1407924"/>
                      <a:ext cx="747978" cy="369332"/>
                    </a:xfrm>
                    <a:prstGeom prst="rect">
                      <a:avLst/>
                    </a:prstGeom>
                    <a:noFill/>
                  </p:spPr>
                  <p:txBody>
                    <a:bodyPr wrap="square" rtlCol="0">
                      <a:spAutoFit/>
                    </a:bodyPr>
                    <a:lstStyle/>
                    <a:p>
                      <a:pPr algn="ctr">
                        <a:lnSpc>
                          <a:spcPct val="90000"/>
                        </a:lnSpc>
                      </a:pPr>
                      <a:r>
                        <a:rPr lang="en-AU" sz="2000" b="1" dirty="0"/>
                        <a:t>lib</a:t>
                      </a:r>
                    </a:p>
                  </p:txBody>
                </p:sp>
              </p:grpSp>
              <p:grpSp>
                <p:nvGrpSpPr>
                  <p:cNvPr id="105" name="Group 104">
                    <a:extLst>
                      <a:ext uri="{FF2B5EF4-FFF2-40B4-BE49-F238E27FC236}">
                        <a16:creationId xmlns:a16="http://schemas.microsoft.com/office/drawing/2014/main" id="{8633B66A-C29E-4A71-9B74-872A98DA6878}"/>
                      </a:ext>
                    </a:extLst>
                  </p:cNvPr>
                  <p:cNvGrpSpPr/>
                  <p:nvPr/>
                </p:nvGrpSpPr>
                <p:grpSpPr>
                  <a:xfrm>
                    <a:off x="8719615" y="2528733"/>
                    <a:ext cx="791605" cy="747978"/>
                    <a:chOff x="8661009" y="1163071"/>
                    <a:chExt cx="791605" cy="747978"/>
                  </a:xfrm>
                </p:grpSpPr>
                <p:pic>
                  <p:nvPicPr>
                    <p:cNvPr id="106" name="Picture 6" descr="Folders Free PNG Image | PNG All">
                      <a:extLst>
                        <a:ext uri="{FF2B5EF4-FFF2-40B4-BE49-F238E27FC236}">
                          <a16:creationId xmlns:a16="http://schemas.microsoft.com/office/drawing/2014/main" id="{DD3D2124-7A41-4EB8-B923-112C6D66D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009" y="1163071"/>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9CBCDCF-1176-4FE6-8CBA-4CF39BF8A3B1}"/>
                        </a:ext>
                      </a:extLst>
                    </p:cNvPr>
                    <p:cNvSpPr txBox="1"/>
                    <p:nvPr/>
                  </p:nvSpPr>
                  <p:spPr>
                    <a:xfrm>
                      <a:off x="8704636" y="1417862"/>
                      <a:ext cx="747978" cy="341632"/>
                    </a:xfrm>
                    <a:prstGeom prst="rect">
                      <a:avLst/>
                    </a:prstGeom>
                    <a:noFill/>
                  </p:spPr>
                  <p:txBody>
                    <a:bodyPr wrap="square" rtlCol="0">
                      <a:spAutoFit/>
                    </a:bodyPr>
                    <a:lstStyle/>
                    <a:p>
                      <a:pPr>
                        <a:lnSpc>
                          <a:spcPct val="90000"/>
                        </a:lnSpc>
                      </a:pPr>
                      <a:r>
                        <a:rPr lang="en-AU" b="1" dirty="0"/>
                        <a:t>style</a:t>
                      </a:r>
                    </a:p>
                  </p:txBody>
                </p:sp>
              </p:grpSp>
              <p:cxnSp>
                <p:nvCxnSpPr>
                  <p:cNvPr id="103" name="Straight Arrow Connector 102">
                    <a:extLst>
                      <a:ext uri="{FF2B5EF4-FFF2-40B4-BE49-F238E27FC236}">
                        <a16:creationId xmlns:a16="http://schemas.microsoft.com/office/drawing/2014/main" id="{3A42D290-E8C2-482E-8917-C174B0F42BA2}"/>
                      </a:ext>
                    </a:extLst>
                  </p:cNvPr>
                  <p:cNvCxnSpPr>
                    <a:cxnSpLocks/>
                    <a:stCxn id="3078" idx="1"/>
                    <a:endCxn id="3076" idx="3"/>
                  </p:cNvCxnSpPr>
                  <p:nvPr/>
                </p:nvCxnSpPr>
                <p:spPr>
                  <a:xfrm flipH="1">
                    <a:off x="7571903" y="1563060"/>
                    <a:ext cx="1128123" cy="86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
              <p:nvSpPr>
                <p:cNvPr id="3075" name="TextBox 3074">
                  <a:extLst>
                    <a:ext uri="{FF2B5EF4-FFF2-40B4-BE49-F238E27FC236}">
                      <a16:creationId xmlns:a16="http://schemas.microsoft.com/office/drawing/2014/main" id="{8F6ECE7E-650B-4B7E-B5C5-7239B4C28EFA}"/>
                    </a:ext>
                  </a:extLst>
                </p:cNvPr>
                <p:cNvSpPr txBox="1"/>
                <p:nvPr/>
              </p:nvSpPr>
              <p:spPr>
                <a:xfrm>
                  <a:off x="9627182" y="1184495"/>
                  <a:ext cx="1524829" cy="757130"/>
                </a:xfrm>
                <a:prstGeom prst="rect">
                  <a:avLst/>
                </a:prstGeom>
                <a:noFill/>
              </p:spPr>
              <p:txBody>
                <a:bodyPr wrap="square" rtlCol="0">
                  <a:spAutoFit/>
                </a:bodyPr>
                <a:lstStyle/>
                <a:p>
                  <a:pPr algn="ctr">
                    <a:lnSpc>
                      <a:spcPct val="90000"/>
                    </a:lnSpc>
                  </a:pPr>
                  <a:r>
                    <a:rPr lang="en-AU" sz="1600" dirty="0"/>
                    <a:t>JS Libraries are used in parsons.js</a:t>
                  </a:r>
                </a:p>
              </p:txBody>
            </p:sp>
            <p:sp>
              <p:nvSpPr>
                <p:cNvPr id="137" name="TextBox 136">
                  <a:extLst>
                    <a:ext uri="{FF2B5EF4-FFF2-40B4-BE49-F238E27FC236}">
                      <a16:creationId xmlns:a16="http://schemas.microsoft.com/office/drawing/2014/main" id="{FCA06431-565D-47DE-A189-C459631D7B37}"/>
                    </a:ext>
                  </a:extLst>
                </p:cNvPr>
                <p:cNvSpPr txBox="1"/>
                <p:nvPr/>
              </p:nvSpPr>
              <p:spPr>
                <a:xfrm>
                  <a:off x="9653199" y="2624991"/>
                  <a:ext cx="1498812" cy="757130"/>
                </a:xfrm>
                <a:prstGeom prst="rect">
                  <a:avLst/>
                </a:prstGeom>
                <a:noFill/>
              </p:spPr>
              <p:txBody>
                <a:bodyPr wrap="square" rtlCol="0">
                  <a:spAutoFit/>
                </a:bodyPr>
                <a:lstStyle/>
                <a:p>
                  <a:pPr algn="ctr">
                    <a:lnSpc>
                      <a:spcPct val="90000"/>
                    </a:lnSpc>
                  </a:pPr>
                  <a:r>
                    <a:rPr lang="en-AU" sz="1600" dirty="0"/>
                    <a:t>CSS Libraries are used in parsons.js</a:t>
                  </a:r>
                </a:p>
              </p:txBody>
            </p:sp>
          </p:grpSp>
        </p:grpSp>
        <p:grpSp>
          <p:nvGrpSpPr>
            <p:cNvPr id="3091" name="Group 3090">
              <a:extLst>
                <a:ext uri="{FF2B5EF4-FFF2-40B4-BE49-F238E27FC236}">
                  <a16:creationId xmlns:a16="http://schemas.microsoft.com/office/drawing/2014/main" id="{702FA3AD-5EF5-4CE3-8D56-084D2A84E8DF}"/>
                </a:ext>
              </a:extLst>
            </p:cNvPr>
            <p:cNvGrpSpPr/>
            <p:nvPr/>
          </p:nvGrpSpPr>
          <p:grpSpPr>
            <a:xfrm>
              <a:off x="1430417" y="1940740"/>
              <a:ext cx="1437027" cy="1649659"/>
              <a:chOff x="9356715" y="3167931"/>
              <a:chExt cx="1519644" cy="1968429"/>
            </a:xfrm>
          </p:grpSpPr>
          <p:pic>
            <p:nvPicPr>
              <p:cNvPr id="151" name="Picture 2" descr="Document, extension, file, javascript, js, type icon">
                <a:extLst>
                  <a:ext uri="{FF2B5EF4-FFF2-40B4-BE49-F238E27FC236}">
                    <a16:creationId xmlns:a16="http://schemas.microsoft.com/office/drawing/2014/main" id="{1EF2CE1D-07F9-49B9-8BAD-AE7BA9530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414" y="3167931"/>
                <a:ext cx="1033146" cy="1221165"/>
              </a:xfrm>
              <a:prstGeom prst="rect">
                <a:avLst/>
              </a:prstGeom>
              <a:noFill/>
              <a:extLst>
                <a:ext uri="{909E8E84-426E-40DD-AFC4-6F175D3DCCD1}">
                  <a14:hiddenFill xmlns:a14="http://schemas.microsoft.com/office/drawing/2010/main">
                    <a:solidFill>
                      <a:srgbClr val="FFFFFF"/>
                    </a:solidFill>
                  </a14:hiddenFill>
                </a:ext>
              </a:extLst>
            </p:spPr>
          </p:pic>
          <p:sp>
            <p:nvSpPr>
              <p:cNvPr id="3090" name="TextBox 3089">
                <a:extLst>
                  <a:ext uri="{FF2B5EF4-FFF2-40B4-BE49-F238E27FC236}">
                    <a16:creationId xmlns:a16="http://schemas.microsoft.com/office/drawing/2014/main" id="{36BE51E3-4DCD-4197-903E-170761A878BC}"/>
                  </a:ext>
                </a:extLst>
              </p:cNvPr>
              <p:cNvSpPr txBox="1"/>
              <p:nvPr/>
            </p:nvSpPr>
            <p:spPr>
              <a:xfrm>
                <a:off x="9356715" y="4332083"/>
                <a:ext cx="1519644" cy="804277"/>
              </a:xfrm>
              <a:prstGeom prst="rect">
                <a:avLst/>
              </a:prstGeom>
              <a:noFill/>
            </p:spPr>
            <p:txBody>
              <a:bodyPr wrap="square" rtlCol="0">
                <a:spAutoFit/>
              </a:bodyPr>
              <a:lstStyle/>
              <a:p>
                <a:pPr algn="ctr">
                  <a:lnSpc>
                    <a:spcPct val="90000"/>
                  </a:lnSpc>
                </a:pPr>
                <a:r>
                  <a:rPr lang="en-AU" sz="1400" dirty="0"/>
                  <a:t>H5p.js</a:t>
                </a:r>
              </a:p>
              <a:p>
                <a:pPr algn="ctr">
                  <a:lnSpc>
                    <a:spcPct val="90000"/>
                  </a:lnSpc>
                </a:pPr>
                <a:r>
                  <a:rPr lang="en-AU" sz="1400" dirty="0"/>
                  <a:t>(from </a:t>
                </a:r>
                <a:r>
                  <a:rPr lang="en-AU" sz="1400" dirty="0">
                    <a:ln w="0"/>
                    <a:effectLst>
                      <a:outerShdw blurRad="38100" dist="19050" dir="2700000" algn="tl" rotWithShape="0">
                        <a:schemeClr val="dk1">
                          <a:alpha val="40000"/>
                        </a:schemeClr>
                      </a:outerShdw>
                    </a:effectLst>
                  </a:rPr>
                  <a:t>Drupal h5p module</a:t>
                </a:r>
                <a:r>
                  <a:rPr lang="en-AU" sz="1400" dirty="0"/>
                  <a:t>)</a:t>
                </a:r>
              </a:p>
            </p:txBody>
          </p:sp>
        </p:grpSp>
        <p:grpSp>
          <p:nvGrpSpPr>
            <p:cNvPr id="95" name="Group 94">
              <a:extLst>
                <a:ext uri="{FF2B5EF4-FFF2-40B4-BE49-F238E27FC236}">
                  <a16:creationId xmlns:a16="http://schemas.microsoft.com/office/drawing/2014/main" id="{2785DCBD-498C-42D7-8AF6-070FA4CFF6E1}"/>
                </a:ext>
              </a:extLst>
            </p:cNvPr>
            <p:cNvGrpSpPr/>
            <p:nvPr/>
          </p:nvGrpSpPr>
          <p:grpSpPr>
            <a:xfrm>
              <a:off x="3897157" y="4503540"/>
              <a:ext cx="1484245" cy="1240502"/>
              <a:chOff x="3061250" y="1497425"/>
              <a:chExt cx="1484245" cy="1240502"/>
            </a:xfrm>
          </p:grpSpPr>
          <p:pic>
            <p:nvPicPr>
              <p:cNvPr id="3074" name="Picture 2" descr="Document, extension, file, javascript, js, type icon">
                <a:extLst>
                  <a:ext uri="{FF2B5EF4-FFF2-40B4-BE49-F238E27FC236}">
                    <a16:creationId xmlns:a16="http://schemas.microsoft.com/office/drawing/2014/main" id="{E5467C19-83A9-4252-95BF-A26388959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868" y="1497425"/>
                <a:ext cx="976978" cy="100189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AAA096C-1BBA-42B6-B6C4-3E0B1B9A149D}"/>
                  </a:ext>
                </a:extLst>
              </p:cNvPr>
              <p:cNvSpPr txBox="1"/>
              <p:nvPr/>
            </p:nvSpPr>
            <p:spPr>
              <a:xfrm>
                <a:off x="3061250" y="2451695"/>
                <a:ext cx="1484245" cy="286232"/>
              </a:xfrm>
              <a:prstGeom prst="rect">
                <a:avLst/>
              </a:prstGeom>
              <a:noFill/>
              <a:ln>
                <a:noFill/>
              </a:ln>
            </p:spPr>
            <p:txBody>
              <a:bodyPr wrap="square" rtlCol="0">
                <a:spAutoFit/>
              </a:bodyPr>
              <a:lstStyle/>
              <a:p>
                <a:pPr algn="ctr">
                  <a:lnSpc>
                    <a:spcPct val="90000"/>
                  </a:lnSpc>
                </a:pPr>
                <a:r>
                  <a:rPr lang="en-US" altLang="zh-CN" sz="1400" dirty="0"/>
                  <a:t>index.js</a:t>
                </a:r>
              </a:p>
            </p:txBody>
          </p:sp>
        </p:grpSp>
        <p:cxnSp>
          <p:nvCxnSpPr>
            <p:cNvPr id="126" name="Straight Arrow Connector 125">
              <a:extLst>
                <a:ext uri="{FF2B5EF4-FFF2-40B4-BE49-F238E27FC236}">
                  <a16:creationId xmlns:a16="http://schemas.microsoft.com/office/drawing/2014/main" id="{027F4BB5-0411-4ADC-928B-006AE7F7B611}"/>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E7A764-A6E1-414C-9745-55193DC49936}"/>
                </a:ext>
              </a:extLst>
            </p:cNvPr>
            <p:cNvSpPr txBox="1"/>
            <p:nvPr/>
          </p:nvSpPr>
          <p:spPr>
            <a:xfrm>
              <a:off x="8147687" y="4944255"/>
              <a:ext cx="1309918" cy="313932"/>
            </a:xfrm>
            <a:prstGeom prst="rect">
              <a:avLst/>
            </a:prstGeom>
            <a:solidFill>
              <a:srgbClr val="FF0000"/>
            </a:solidFill>
          </p:spPr>
          <p:txBody>
            <a:bodyPr wrap="square" rtlCol="0">
              <a:spAutoFit/>
            </a:bodyPr>
            <a:lstStyle/>
            <a:p>
              <a:pPr>
                <a:lnSpc>
                  <a:spcPct val="90000"/>
                </a:lnSpc>
              </a:pPr>
              <a:r>
                <a:rPr lang="en-AU" sz="1600" dirty="0"/>
                <a:t>H5P.jQuery</a:t>
              </a:r>
            </a:p>
          </p:txBody>
        </p:sp>
        <p:cxnSp>
          <p:nvCxnSpPr>
            <p:cNvPr id="133" name="Straight Arrow Connector 132">
              <a:extLst>
                <a:ext uri="{FF2B5EF4-FFF2-40B4-BE49-F238E27FC236}">
                  <a16:creationId xmlns:a16="http://schemas.microsoft.com/office/drawing/2014/main" id="{3C58EDA9-B31B-40A9-B4B4-3C44DED5394A}"/>
                </a:ext>
              </a:extLst>
            </p:cNvPr>
            <p:cNvCxnSpPr>
              <a:cxnSpLocks/>
            </p:cNvCxnSpPr>
            <p:nvPr/>
          </p:nvCxnSpPr>
          <p:spPr>
            <a:xfrm flipH="1">
              <a:off x="7430924" y="5111529"/>
              <a:ext cx="642369" cy="10308"/>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89" name="TextBox 3088">
              <a:extLst>
                <a:ext uri="{FF2B5EF4-FFF2-40B4-BE49-F238E27FC236}">
                  <a16:creationId xmlns:a16="http://schemas.microsoft.com/office/drawing/2014/main" id="{50842B1D-B862-42AD-A5D5-FC0DAE13226F}"/>
                </a:ext>
              </a:extLst>
            </p:cNvPr>
            <p:cNvSpPr txBox="1"/>
            <p:nvPr/>
          </p:nvSpPr>
          <p:spPr>
            <a:xfrm>
              <a:off x="4024404" y="5683012"/>
              <a:ext cx="1440381" cy="1061829"/>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Contain the constructor of H5P </a:t>
              </a:r>
              <a:r>
                <a:rPr lang="en-AU" sz="1400" b="1" dirty="0" err="1">
                  <a:solidFill>
                    <a:schemeClr val="accent6">
                      <a:lumMod val="40000"/>
                      <a:lumOff val="60000"/>
                    </a:schemeClr>
                  </a:solidFill>
                </a:rPr>
                <a:t>parsonsquiz</a:t>
              </a:r>
              <a:r>
                <a:rPr lang="en-AU" sz="1400" b="1" dirty="0">
                  <a:solidFill>
                    <a:schemeClr val="accent6">
                      <a:lumMod val="40000"/>
                      <a:lumOff val="60000"/>
                    </a:schemeClr>
                  </a:solidFill>
                </a:rPr>
                <a:t> library</a:t>
              </a:r>
            </a:p>
          </p:txBody>
        </p:sp>
        <p:sp>
          <p:nvSpPr>
            <p:cNvPr id="155" name="TextBox 154">
              <a:extLst>
                <a:ext uri="{FF2B5EF4-FFF2-40B4-BE49-F238E27FC236}">
                  <a16:creationId xmlns:a16="http://schemas.microsoft.com/office/drawing/2014/main" id="{1D22C678-1333-4CDC-8F5A-AE7A885F781D}"/>
                </a:ext>
              </a:extLst>
            </p:cNvPr>
            <p:cNvSpPr txBox="1"/>
            <p:nvPr/>
          </p:nvSpPr>
          <p:spPr>
            <a:xfrm>
              <a:off x="5171347" y="4708808"/>
              <a:ext cx="1556413" cy="313932"/>
            </a:xfrm>
            <a:prstGeom prst="rect">
              <a:avLst/>
            </a:prstGeom>
            <a:solidFill>
              <a:srgbClr val="FF0000"/>
            </a:solidFill>
          </p:spPr>
          <p:txBody>
            <a:bodyPr wrap="square" rtlCol="0">
              <a:spAutoFit/>
            </a:bodyPr>
            <a:lstStyle/>
            <a:p>
              <a:pPr>
                <a:lnSpc>
                  <a:spcPct val="90000"/>
                </a:lnSpc>
              </a:pPr>
              <a:r>
                <a:rPr lang="en-AU" sz="1600" dirty="0"/>
                <a:t>H5P.ParsonsJS</a:t>
              </a:r>
            </a:p>
          </p:txBody>
        </p:sp>
        <p:grpSp>
          <p:nvGrpSpPr>
            <p:cNvPr id="148" name="Group 147">
              <a:extLst>
                <a:ext uri="{FF2B5EF4-FFF2-40B4-BE49-F238E27FC236}">
                  <a16:creationId xmlns:a16="http://schemas.microsoft.com/office/drawing/2014/main" id="{38AF8E48-C3C2-4F08-8D37-99FA26F7ED05}"/>
                </a:ext>
              </a:extLst>
            </p:cNvPr>
            <p:cNvGrpSpPr/>
            <p:nvPr/>
          </p:nvGrpSpPr>
          <p:grpSpPr>
            <a:xfrm>
              <a:off x="1463534" y="4796327"/>
              <a:ext cx="1250952" cy="1668823"/>
              <a:chOff x="1417398" y="1973535"/>
              <a:chExt cx="1250952" cy="1668823"/>
            </a:xfrm>
          </p:grpSpPr>
          <p:pic>
            <p:nvPicPr>
              <p:cNvPr id="111" name="Picture 110">
                <a:extLst>
                  <a:ext uri="{FF2B5EF4-FFF2-40B4-BE49-F238E27FC236}">
                    <a16:creationId xmlns:a16="http://schemas.microsoft.com/office/drawing/2014/main" id="{68B94653-9424-46ED-886E-47A2D3026A84}"/>
                  </a:ext>
                </a:extLst>
              </p:cNvPr>
              <p:cNvPicPr>
                <a:picLocks noChangeAspect="1"/>
              </p:cNvPicPr>
              <p:nvPr/>
            </p:nvPicPr>
            <p:blipFill>
              <a:blip r:embed="rId4"/>
              <a:stretch>
                <a:fillRect/>
              </a:stretch>
            </p:blipFill>
            <p:spPr>
              <a:xfrm>
                <a:off x="1659714" y="1973535"/>
                <a:ext cx="933370" cy="1120392"/>
              </a:xfrm>
              <a:prstGeom prst="rect">
                <a:avLst/>
              </a:prstGeom>
            </p:spPr>
          </p:pic>
          <p:sp>
            <p:nvSpPr>
              <p:cNvPr id="112" name="TextBox 111">
                <a:extLst>
                  <a:ext uri="{FF2B5EF4-FFF2-40B4-BE49-F238E27FC236}">
                    <a16:creationId xmlns:a16="http://schemas.microsoft.com/office/drawing/2014/main" id="{B072C69D-C1B0-4BF6-BF73-0601EF4CDC75}"/>
                  </a:ext>
                </a:extLst>
              </p:cNvPr>
              <p:cNvSpPr txBox="1"/>
              <p:nvPr/>
            </p:nvSpPr>
            <p:spPr>
              <a:xfrm>
                <a:off x="1417398" y="3162227"/>
                <a:ext cx="1250952" cy="480131"/>
              </a:xfrm>
              <a:prstGeom prst="rect">
                <a:avLst/>
              </a:prstGeom>
              <a:noFill/>
              <a:ln>
                <a:noFill/>
              </a:ln>
            </p:spPr>
            <p:txBody>
              <a:bodyPr wrap="square" rtlCol="0">
                <a:spAutoFit/>
              </a:bodyPr>
              <a:lstStyle/>
              <a:p>
                <a:pPr>
                  <a:lnSpc>
                    <a:spcPct val="90000"/>
                  </a:lnSpc>
                </a:pPr>
                <a:r>
                  <a:rPr lang="en-AU" sz="1400" dirty="0"/>
                  <a:t>Parsons quiz web page</a:t>
                </a:r>
              </a:p>
            </p:txBody>
          </p:sp>
        </p:grpSp>
        <p:grpSp>
          <p:nvGrpSpPr>
            <p:cNvPr id="128" name="Group 127">
              <a:extLst>
                <a:ext uri="{FF2B5EF4-FFF2-40B4-BE49-F238E27FC236}">
                  <a16:creationId xmlns:a16="http://schemas.microsoft.com/office/drawing/2014/main" id="{E1BEEA11-17F2-4E7E-AAF5-D84D459ED807}"/>
                </a:ext>
              </a:extLst>
            </p:cNvPr>
            <p:cNvGrpSpPr/>
            <p:nvPr/>
          </p:nvGrpSpPr>
          <p:grpSpPr>
            <a:xfrm>
              <a:off x="3957935" y="1748973"/>
              <a:ext cx="1134628" cy="1167395"/>
              <a:chOff x="3453203" y="1873422"/>
              <a:chExt cx="1134628" cy="1167395"/>
            </a:xfrm>
          </p:grpSpPr>
          <p:pic>
            <p:nvPicPr>
              <p:cNvPr id="3102" name="Picture 3101">
                <a:extLst>
                  <a:ext uri="{FF2B5EF4-FFF2-40B4-BE49-F238E27FC236}">
                    <a16:creationId xmlns:a16="http://schemas.microsoft.com/office/drawing/2014/main" id="{E9D64DB6-6843-4793-8FA9-0B3613ACFB79}"/>
                  </a:ext>
                </a:extLst>
              </p:cNvPr>
              <p:cNvPicPr>
                <a:picLocks noChangeAspect="1"/>
              </p:cNvPicPr>
              <p:nvPr/>
            </p:nvPicPr>
            <p:blipFill>
              <a:blip r:embed="rId5"/>
              <a:stretch>
                <a:fillRect/>
              </a:stretch>
            </p:blipFill>
            <p:spPr>
              <a:xfrm>
                <a:off x="3534328" y="1873422"/>
                <a:ext cx="1053503" cy="1167395"/>
              </a:xfrm>
              <a:prstGeom prst="rect">
                <a:avLst/>
              </a:prstGeom>
            </p:spPr>
          </p:pic>
          <p:sp>
            <p:nvSpPr>
              <p:cNvPr id="3103" name="TextBox 3102">
                <a:extLst>
                  <a:ext uri="{FF2B5EF4-FFF2-40B4-BE49-F238E27FC236}">
                    <a16:creationId xmlns:a16="http://schemas.microsoft.com/office/drawing/2014/main" id="{A9DEBF3A-5483-45A4-AF99-9528BF737E67}"/>
                  </a:ext>
                </a:extLst>
              </p:cNvPr>
              <p:cNvSpPr txBox="1"/>
              <p:nvPr/>
            </p:nvSpPr>
            <p:spPr>
              <a:xfrm>
                <a:off x="3453203" y="2417094"/>
                <a:ext cx="1134423" cy="313932"/>
              </a:xfrm>
              <a:prstGeom prst="rect">
                <a:avLst/>
              </a:prstGeom>
              <a:noFill/>
            </p:spPr>
            <p:txBody>
              <a:bodyPr wrap="square" rtlCol="0">
                <a:spAutoFit/>
              </a:bodyPr>
              <a:lstStyle/>
              <a:p>
                <a:pPr>
                  <a:lnSpc>
                    <a:spcPct val="90000"/>
                  </a:lnSpc>
                </a:pPr>
                <a:r>
                  <a:rPr lang="en-AU" sz="1600" b="1" dirty="0">
                    <a:solidFill>
                      <a:schemeClr val="accent6">
                        <a:lumMod val="75000"/>
                      </a:schemeClr>
                    </a:solidFill>
                  </a:rPr>
                  <a:t>h5peditor</a:t>
                </a:r>
              </a:p>
            </p:txBody>
          </p:sp>
        </p:grpSp>
        <p:grpSp>
          <p:nvGrpSpPr>
            <p:cNvPr id="159" name="Group 158">
              <a:extLst>
                <a:ext uri="{FF2B5EF4-FFF2-40B4-BE49-F238E27FC236}">
                  <a16:creationId xmlns:a16="http://schemas.microsoft.com/office/drawing/2014/main" id="{974111BC-5B25-47CF-99A4-04EBFA0857A4}"/>
                </a:ext>
              </a:extLst>
            </p:cNvPr>
            <p:cNvGrpSpPr/>
            <p:nvPr/>
          </p:nvGrpSpPr>
          <p:grpSpPr>
            <a:xfrm>
              <a:off x="4565813" y="791927"/>
              <a:ext cx="3473527" cy="2522924"/>
              <a:chOff x="4565813" y="791927"/>
              <a:chExt cx="3473527" cy="2522924"/>
            </a:xfrm>
          </p:grpSpPr>
          <p:cxnSp>
            <p:nvCxnSpPr>
              <p:cNvPr id="3100" name="Straight Arrow Connector 3099">
                <a:extLst>
                  <a:ext uri="{FF2B5EF4-FFF2-40B4-BE49-F238E27FC236}">
                    <a16:creationId xmlns:a16="http://schemas.microsoft.com/office/drawing/2014/main" id="{25BDB402-37AF-40FF-9BB1-3668C536B71B}"/>
                  </a:ext>
                </a:extLst>
              </p:cNvPr>
              <p:cNvCxnSpPr>
                <a:cxnSpLocks/>
              </p:cNvCxnSpPr>
              <p:nvPr/>
            </p:nvCxnSpPr>
            <p:spPr>
              <a:xfrm flipH="1">
                <a:off x="5157157" y="2346191"/>
                <a:ext cx="88696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24" name="TextBox 123">
                <a:extLst>
                  <a:ext uri="{FF2B5EF4-FFF2-40B4-BE49-F238E27FC236}">
                    <a16:creationId xmlns:a16="http://schemas.microsoft.com/office/drawing/2014/main" id="{55751C97-DE2B-46BE-A44D-CF30A7F75F4D}"/>
                  </a:ext>
                </a:extLst>
              </p:cNvPr>
              <p:cNvSpPr txBox="1"/>
              <p:nvPr/>
            </p:nvSpPr>
            <p:spPr>
              <a:xfrm>
                <a:off x="5792727" y="791927"/>
                <a:ext cx="1712591" cy="674031"/>
              </a:xfrm>
              <a:prstGeom prst="rect">
                <a:avLst/>
              </a:prstGeom>
              <a:noFill/>
            </p:spPr>
            <p:txBody>
              <a:bodyPr wrap="square" rtlCol="0">
                <a:spAutoFit/>
              </a:bodyPr>
              <a:lstStyle/>
              <a:p>
                <a:pPr algn="ctr">
                  <a:lnSpc>
                    <a:spcPct val="90000"/>
                  </a:lnSpc>
                </a:pPr>
                <a:r>
                  <a:rPr lang="en-AU" sz="1400" dirty="0"/>
                  <a:t>Metadata (library title , library description)</a:t>
                </a:r>
              </a:p>
            </p:txBody>
          </p:sp>
          <p:grpSp>
            <p:nvGrpSpPr>
              <p:cNvPr id="97" name="Group 96">
                <a:extLst>
                  <a:ext uri="{FF2B5EF4-FFF2-40B4-BE49-F238E27FC236}">
                    <a16:creationId xmlns:a16="http://schemas.microsoft.com/office/drawing/2014/main" id="{8048EBD0-C27A-4D55-8A2B-F5FB9BD67E0E}"/>
                  </a:ext>
                </a:extLst>
              </p:cNvPr>
              <p:cNvGrpSpPr/>
              <p:nvPr/>
            </p:nvGrpSpPr>
            <p:grpSpPr>
              <a:xfrm>
                <a:off x="6824224" y="1834328"/>
                <a:ext cx="1215116" cy="1345610"/>
                <a:chOff x="5887038" y="1806719"/>
                <a:chExt cx="1215116" cy="1145103"/>
              </a:xfrm>
            </p:grpSpPr>
            <p:pic>
              <p:nvPicPr>
                <p:cNvPr id="3076" name="Picture 4" descr="Coding, development, document, file, json, page, programming icon">
                  <a:extLst>
                    <a:ext uri="{FF2B5EF4-FFF2-40B4-BE49-F238E27FC236}">
                      <a16:creationId xmlns:a16="http://schemas.microsoft.com/office/drawing/2014/main" id="{C9C3E461-87F8-401C-BF66-5EE90346C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048" y="1806719"/>
                  <a:ext cx="895875" cy="895875"/>
                </a:xfrm>
                <a:prstGeom prst="rect">
                  <a:avLst/>
                </a:prstGeom>
                <a:noFill/>
              </p:spPr>
            </p:pic>
            <p:sp>
              <p:nvSpPr>
                <p:cNvPr id="93" name="TextBox 92">
                  <a:extLst>
                    <a:ext uri="{FF2B5EF4-FFF2-40B4-BE49-F238E27FC236}">
                      <a16:creationId xmlns:a16="http://schemas.microsoft.com/office/drawing/2014/main" id="{66959D66-B20E-4552-B498-71E952050058}"/>
                    </a:ext>
                  </a:extLst>
                </p:cNvPr>
                <p:cNvSpPr txBox="1"/>
                <p:nvPr/>
              </p:nvSpPr>
              <p:spPr>
                <a:xfrm>
                  <a:off x="5887038" y="2665590"/>
                  <a:ext cx="1215116" cy="286232"/>
                </a:xfrm>
                <a:prstGeom prst="rect">
                  <a:avLst/>
                </a:prstGeom>
                <a:noFill/>
              </p:spPr>
              <p:txBody>
                <a:bodyPr wrap="square" rtlCol="0">
                  <a:spAutoFit/>
                </a:bodyPr>
                <a:lstStyle/>
                <a:p>
                  <a:pPr algn="ctr">
                    <a:lnSpc>
                      <a:spcPct val="90000"/>
                    </a:lnSpc>
                  </a:pPr>
                  <a:r>
                    <a:rPr lang="en-AU" sz="1400" dirty="0"/>
                    <a:t>library.json</a:t>
                  </a:r>
                </a:p>
              </p:txBody>
            </p:sp>
          </p:grpSp>
          <p:grpSp>
            <p:nvGrpSpPr>
              <p:cNvPr id="114" name="Group 113">
                <a:extLst>
                  <a:ext uri="{FF2B5EF4-FFF2-40B4-BE49-F238E27FC236}">
                    <a16:creationId xmlns:a16="http://schemas.microsoft.com/office/drawing/2014/main" id="{0758FBE9-16C4-40C1-A37D-9283AE3F116C}"/>
                  </a:ext>
                </a:extLst>
              </p:cNvPr>
              <p:cNvGrpSpPr/>
              <p:nvPr/>
            </p:nvGrpSpPr>
            <p:grpSpPr>
              <a:xfrm>
                <a:off x="5517309" y="1813223"/>
                <a:ext cx="1484245" cy="1501628"/>
                <a:chOff x="5890709" y="1773824"/>
                <a:chExt cx="1215116" cy="1501628"/>
              </a:xfrm>
            </p:grpSpPr>
            <p:pic>
              <p:nvPicPr>
                <p:cNvPr id="115" name="Picture 4" descr="Coding, development, document, file, json, page, programming icon">
                  <a:extLst>
                    <a:ext uri="{FF2B5EF4-FFF2-40B4-BE49-F238E27FC236}">
                      <a16:creationId xmlns:a16="http://schemas.microsoft.com/office/drawing/2014/main" id="{DE95D774-2972-40F2-92C7-357E7DB81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035" y="1773824"/>
                  <a:ext cx="733432" cy="1052742"/>
                </a:xfrm>
                <a:prstGeom prst="rect">
                  <a:avLst/>
                </a:prstGeom>
                <a:noFill/>
              </p:spPr>
            </p:pic>
            <p:sp>
              <p:nvSpPr>
                <p:cNvPr id="116" name="TextBox 115">
                  <a:extLst>
                    <a:ext uri="{FF2B5EF4-FFF2-40B4-BE49-F238E27FC236}">
                      <a16:creationId xmlns:a16="http://schemas.microsoft.com/office/drawing/2014/main" id="{35B69A32-99B4-44F1-A1B5-5A8034D690D8}"/>
                    </a:ext>
                  </a:extLst>
                </p:cNvPr>
                <p:cNvSpPr txBox="1"/>
                <p:nvPr/>
              </p:nvSpPr>
              <p:spPr>
                <a:xfrm>
                  <a:off x="5890709" y="2795321"/>
                  <a:ext cx="1215116" cy="480131"/>
                </a:xfrm>
                <a:prstGeom prst="rect">
                  <a:avLst/>
                </a:prstGeom>
                <a:noFill/>
              </p:spPr>
              <p:txBody>
                <a:bodyPr wrap="square" rtlCol="0">
                  <a:spAutoFit/>
                </a:bodyPr>
                <a:lstStyle/>
                <a:p>
                  <a:pPr algn="ctr">
                    <a:lnSpc>
                      <a:spcPct val="90000"/>
                    </a:lnSpc>
                  </a:pPr>
                  <a:r>
                    <a:rPr lang="en-AU" sz="1400" dirty="0"/>
                    <a:t>semantics.json</a:t>
                  </a:r>
                </a:p>
              </p:txBody>
            </p:sp>
          </p:grpSp>
          <p:cxnSp>
            <p:nvCxnSpPr>
              <p:cNvPr id="117" name="Connector: Elbow 116">
                <a:extLst>
                  <a:ext uri="{FF2B5EF4-FFF2-40B4-BE49-F238E27FC236}">
                    <a16:creationId xmlns:a16="http://schemas.microsoft.com/office/drawing/2014/main" id="{3CB91D44-C5A3-4196-9B03-EF1765063DF5}"/>
                  </a:ext>
                </a:extLst>
              </p:cNvPr>
              <p:cNvCxnSpPr>
                <a:cxnSpLocks/>
                <a:stCxn id="3076" idx="0"/>
                <a:endCxn id="3102" idx="0"/>
              </p:cNvCxnSpPr>
              <p:nvPr/>
            </p:nvCxnSpPr>
            <p:spPr>
              <a:xfrm rot="16200000" flipV="1">
                <a:off x="5892315" y="422471"/>
                <a:ext cx="85355" cy="2738360"/>
              </a:xfrm>
              <a:prstGeom prst="bentConnector3">
                <a:avLst>
                  <a:gd name="adj1" fmla="val 36782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39" name="TextBox 138">
                <a:extLst>
                  <a:ext uri="{FF2B5EF4-FFF2-40B4-BE49-F238E27FC236}">
                    <a16:creationId xmlns:a16="http://schemas.microsoft.com/office/drawing/2014/main" id="{70227473-F947-46DD-AA37-05E1954F66CB}"/>
                  </a:ext>
                </a:extLst>
              </p:cNvPr>
              <p:cNvSpPr txBox="1"/>
              <p:nvPr/>
            </p:nvSpPr>
            <p:spPr>
              <a:xfrm>
                <a:off x="5179956" y="1658967"/>
                <a:ext cx="879473" cy="7017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Initialize </a:t>
                </a:r>
                <a:r>
                  <a:rPr lang="en-AU" sz="1600" b="1" dirty="0">
                    <a:solidFill>
                      <a:schemeClr val="accent6">
                        <a:lumMod val="40000"/>
                        <a:lumOff val="60000"/>
                      </a:schemeClr>
                    </a:solidFill>
                  </a:rPr>
                  <a:t>input</a:t>
                </a:r>
                <a:r>
                  <a:rPr lang="en-AU" sz="1400" b="1" dirty="0">
                    <a:solidFill>
                      <a:schemeClr val="accent6">
                        <a:lumMod val="40000"/>
                        <a:lumOff val="60000"/>
                      </a:schemeClr>
                    </a:solidFill>
                  </a:rPr>
                  <a:t> value</a:t>
                </a:r>
              </a:p>
            </p:txBody>
          </p:sp>
        </p:grpSp>
        <p:cxnSp>
          <p:nvCxnSpPr>
            <p:cNvPr id="146" name="Straight Arrow Connector 145">
              <a:extLst>
                <a:ext uri="{FF2B5EF4-FFF2-40B4-BE49-F238E27FC236}">
                  <a16:creationId xmlns:a16="http://schemas.microsoft.com/office/drawing/2014/main" id="{70930DFF-5C9D-4851-9A31-47E6A4B12AA2}"/>
                </a:ext>
              </a:extLst>
            </p:cNvPr>
            <p:cNvCxnSpPr>
              <a:cxnSpLocks/>
              <a:stCxn id="3103" idx="1"/>
              <a:endCxn id="151" idx="3"/>
            </p:cNvCxnSpPr>
            <p:nvPr/>
          </p:nvCxnSpPr>
          <p:spPr>
            <a:xfrm flipH="1">
              <a:off x="2549902" y="2449611"/>
              <a:ext cx="1408033" cy="283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52" name="TextBox 151">
              <a:extLst>
                <a:ext uri="{FF2B5EF4-FFF2-40B4-BE49-F238E27FC236}">
                  <a16:creationId xmlns:a16="http://schemas.microsoft.com/office/drawing/2014/main" id="{665F37C7-4E52-408C-9876-92887E538BA4}"/>
                </a:ext>
              </a:extLst>
            </p:cNvPr>
            <p:cNvSpPr txBox="1"/>
            <p:nvPr/>
          </p:nvSpPr>
          <p:spPr>
            <a:xfrm>
              <a:off x="910305" y="3658699"/>
              <a:ext cx="1140681" cy="978729"/>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Bring h5p container shown in page</a:t>
              </a:r>
            </a:p>
          </p:txBody>
        </p:sp>
        <p:sp>
          <p:nvSpPr>
            <p:cNvPr id="198" name="TextBox 197">
              <a:extLst>
                <a:ext uri="{FF2B5EF4-FFF2-40B4-BE49-F238E27FC236}">
                  <a16:creationId xmlns:a16="http://schemas.microsoft.com/office/drawing/2014/main" id="{D9DF0130-BA27-4D86-BAB8-1943FA1B9138}"/>
                </a:ext>
              </a:extLst>
            </p:cNvPr>
            <p:cNvSpPr txBox="1"/>
            <p:nvPr/>
          </p:nvSpPr>
          <p:spPr>
            <a:xfrm>
              <a:off x="2682164" y="1582464"/>
              <a:ext cx="1266035" cy="757130"/>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Parse instructor input</a:t>
              </a:r>
            </a:p>
          </p:txBody>
        </p:sp>
        <p:sp>
          <p:nvSpPr>
            <p:cNvPr id="210" name="TextBox 209">
              <a:extLst>
                <a:ext uri="{FF2B5EF4-FFF2-40B4-BE49-F238E27FC236}">
                  <a16:creationId xmlns:a16="http://schemas.microsoft.com/office/drawing/2014/main" id="{C31A8381-28F8-4DC8-B558-16A916AB7C52}"/>
                </a:ext>
              </a:extLst>
            </p:cNvPr>
            <p:cNvSpPr txBox="1"/>
            <p:nvPr/>
          </p:nvSpPr>
          <p:spPr>
            <a:xfrm>
              <a:off x="3391458" y="3020697"/>
              <a:ext cx="1473211" cy="1643527"/>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Build parsons quiz h5p constructor and attach DOM to h5p container</a:t>
              </a:r>
            </a:p>
          </p:txBody>
        </p:sp>
        <p:cxnSp>
          <p:nvCxnSpPr>
            <p:cNvPr id="192" name="Connector: Elbow 191">
              <a:extLst>
                <a:ext uri="{FF2B5EF4-FFF2-40B4-BE49-F238E27FC236}">
                  <a16:creationId xmlns:a16="http://schemas.microsoft.com/office/drawing/2014/main" id="{C862B7FE-1E3A-4774-BB0F-BFE90A9562A8}"/>
                </a:ext>
              </a:extLst>
            </p:cNvPr>
            <p:cNvCxnSpPr>
              <a:cxnSpLocks/>
              <a:stCxn id="3074" idx="1"/>
              <a:endCxn id="151" idx="3"/>
            </p:cNvCxnSpPr>
            <p:nvPr/>
          </p:nvCxnSpPr>
          <p:spPr>
            <a:xfrm rot="10800000">
              <a:off x="2549901" y="2452445"/>
              <a:ext cx="1644874" cy="2552043"/>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95" name="Straight Arrow Connector 194">
              <a:extLst>
                <a:ext uri="{FF2B5EF4-FFF2-40B4-BE49-F238E27FC236}">
                  <a16:creationId xmlns:a16="http://schemas.microsoft.com/office/drawing/2014/main" id="{272DE8BB-AA5E-4C8B-A429-EDBD4ABEEF36}"/>
                </a:ext>
              </a:extLst>
            </p:cNvPr>
            <p:cNvCxnSpPr>
              <a:cxnSpLocks/>
              <a:stCxn id="3090" idx="2"/>
              <a:endCxn id="111" idx="0"/>
            </p:cNvCxnSpPr>
            <p:nvPr/>
          </p:nvCxnSpPr>
          <p:spPr>
            <a:xfrm>
              <a:off x="2148931" y="3590399"/>
              <a:ext cx="23604" cy="1205928"/>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41644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4323</TotalTime>
  <Words>453</Words>
  <Application>Microsoft Macintosh PowerPoint</Application>
  <PresentationFormat>Custom</PresentationFormat>
  <Paragraphs>73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Century Gothic</vt:lpstr>
      <vt:lpstr>Euphemia</vt:lpstr>
      <vt:lpstr>Times New Roman</vt:lpstr>
      <vt:lpstr>Jigsaw design template</vt:lpstr>
      <vt:lpstr>Integrating Parsons Puzzle with MyUni</vt:lpstr>
      <vt:lpstr>Project Goals</vt:lpstr>
      <vt:lpstr>Goal 1: Universal Design Implemented </vt:lpstr>
      <vt:lpstr>Goal 2: Software Architecture</vt:lpstr>
      <vt:lpstr>Goal 3: Demo</vt:lpstr>
      <vt:lpstr>H5P structure</vt:lpstr>
      <vt:lpstr>H5P structure</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Han Jessica</cp:lastModifiedBy>
  <cp:revision>106</cp:revision>
  <dcterms:created xsi:type="dcterms:W3CDTF">2020-03-16T05:31:19Z</dcterms:created>
  <dcterms:modified xsi:type="dcterms:W3CDTF">2020-06-11T02:21:52Z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